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5" r:id="rId4"/>
    <p:sldId id="276" r:id="rId5"/>
    <p:sldId id="269" r:id="rId6"/>
    <p:sldId id="268" r:id="rId7"/>
    <p:sldId id="260" r:id="rId8"/>
    <p:sldId id="267" r:id="rId9"/>
    <p:sldId id="266" r:id="rId10"/>
    <p:sldId id="262" r:id="rId11"/>
    <p:sldId id="263" r:id="rId12"/>
    <p:sldId id="277" r:id="rId13"/>
    <p:sldId id="258" r:id="rId14"/>
    <p:sldId id="259" r:id="rId15"/>
    <p:sldId id="278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aYou" initials="J" lastIdx="2" clrIdx="0"/>
  <p:cmAuthor id="1" name="clay.johnson" initials="cj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00FF"/>
    <a:srgbClr val="CC00FF"/>
    <a:srgbClr val="66CCFF"/>
    <a:srgbClr val="CC6600"/>
    <a:srgbClr val="CCCC00"/>
    <a:srgbClr val="00CC00"/>
    <a:srgbClr val="33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89793" autoAdjust="0"/>
  </p:normalViewPr>
  <p:slideViewPr>
    <p:cSldViewPr>
      <p:cViewPr>
        <p:scale>
          <a:sx n="93" d="100"/>
          <a:sy n="93" d="100"/>
        </p:scale>
        <p:origin x="-4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9D3D78B9-384F-48F1-8086-124314766A5D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6EFE201D-AF87-45DC-AD10-2FF9F53CF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0213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274227-EC8A-4590-A3F8-E7A3439F1B88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7" rIns="93172" bIns="4658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7" rIns="93172" bIns="4658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979B8B-2C0A-4B29-95B9-1D617119A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3317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3399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480EF-56D0-4EDD-A256-2FBEFE55D2A8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5A4D0-8AC8-4224-AD9C-0EF93B2AB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3399CC"/>
            </a:solidFill>
          </a:ln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1C0DA-EEBF-4C16-BD09-049AAA54FC86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73D7-99D7-41BF-B81A-B2478BFDC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ln>
            <a:solidFill>
              <a:srgbClr val="3399CC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ln>
            <a:solidFill>
              <a:srgbClr val="3399CC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216C-6B76-4C5E-9F04-831554DA0EED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5A018-DF84-452B-8FEF-F4D94E478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4A621-387A-4054-84C7-3E5CD069CAF1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834D-6BD5-4737-BCA2-B5C8511C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/>
          </p:cNvSpPr>
          <p:nvPr userDrawn="1"/>
        </p:nvSpPr>
        <p:spPr bwMode="auto">
          <a:xfrm>
            <a:off x="685800" y="25146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3399CC"/>
                </a:solidFill>
                <a:latin typeface="Archer Bold" pitchFamily="1" charset="0"/>
              </a:rPr>
              <a:t>SECTION Title Here in Archer Bold</a:t>
            </a:r>
            <a:r>
              <a:rPr lang="en-US" sz="3600" dirty="0">
                <a:solidFill>
                  <a:srgbClr val="3399CC"/>
                </a:solidFill>
                <a:latin typeface="Calibri" pitchFamily="1" charset="0"/>
              </a:rPr>
              <a:t> </a:t>
            </a:r>
            <a:endParaRPr lang="en-US" sz="3600" dirty="0">
              <a:latin typeface="Calibri" pitchFamily="1" charset="0"/>
            </a:endParaRPr>
          </a:p>
        </p:txBody>
      </p:sp>
      <p:sp>
        <p:nvSpPr>
          <p:cNvPr id="3" name="Subtitle 4"/>
          <p:cNvSpPr>
            <a:spLocks/>
          </p:cNvSpPr>
          <p:nvPr userDrawn="1"/>
        </p:nvSpPr>
        <p:spPr bwMode="auto">
          <a:xfrm>
            <a:off x="1182688" y="3695700"/>
            <a:ext cx="6778625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>
                <a:solidFill>
                  <a:srgbClr val="898989"/>
                </a:solidFill>
              </a:rPr>
              <a:t>Subtitle here if needed in Arial Regular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49F38-AFC6-4064-9F90-CB05B73A3576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86C5-17AB-4A28-8E8D-18FD5CF08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Here in Arial Regular 36 size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solidFill>
              <a:srgbClr val="3399C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FD8F4-8F3C-4600-A79B-7E21EB597052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4AF2D-64D6-407F-8863-4CDAC9456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8077200" cy="1142999"/>
          </a:xfrm>
        </p:spPr>
        <p:txBody>
          <a:bodyPr/>
          <a:lstStyle/>
          <a:p>
            <a:r>
              <a:rPr lang="en-US" dirty="0" smtClean="0"/>
              <a:t>MAP/</a:t>
            </a:r>
            <a:r>
              <a:rPr lang="en-US" dirty="0" err="1" smtClean="0"/>
              <a:t>NeSA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LINKING STUDY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858000" cy="2438400"/>
          </a:xfrm>
        </p:spPr>
        <p:txBody>
          <a:bodyPr/>
          <a:lstStyle/>
          <a:p>
            <a:r>
              <a:rPr lang="en-US" dirty="0" smtClean="0"/>
              <a:t>A Study of the Alignment of the RIT Scales of NWEA’s MAP</a:t>
            </a:r>
            <a:r>
              <a:rPr lang="en-US" baseline="30000" dirty="0" smtClean="0"/>
              <a:t>®</a:t>
            </a:r>
            <a:r>
              <a:rPr lang="en-US" dirty="0" smtClean="0"/>
              <a:t> Assessments with the </a:t>
            </a:r>
            <a:r>
              <a:rPr lang="en-US" b="1" dirty="0" smtClean="0"/>
              <a:t>Nebraska State Accountability Assessment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TABLE 5 – CORRELATION COEFFICIENTS BETWEEN MAP AND STATE TEST FOR EACH </a:t>
            </a:r>
            <a:r>
              <a:rPr lang="en-US" sz="2400" dirty="0" smtClean="0"/>
              <a:t>GRADE AND </a:t>
            </a:r>
            <a:r>
              <a:rPr lang="en-US" sz="2400" dirty="0" smtClean="0"/>
              <a:t>TEST SUBJECT</a:t>
            </a:r>
            <a:endParaRPr lang="en-US" sz="2400" dirty="0"/>
          </a:p>
        </p:txBody>
      </p:sp>
      <p:pic>
        <p:nvPicPr>
          <p:cNvPr id="286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599"/>
            <a:ext cx="6548700" cy="360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3400" y="5181600"/>
            <a:ext cx="8610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 </a:t>
            </a:r>
            <a:r>
              <a:rPr lang="en-US" sz="1600" dirty="0" smtClean="0"/>
              <a:t>Note: Correlations range from 0 (indicating no correlation between the state test score and the NWEA test </a:t>
            </a:r>
            <a:r>
              <a:rPr lang="en-US" sz="1600" dirty="0" smtClean="0"/>
              <a:t>score) to </a:t>
            </a:r>
            <a:r>
              <a:rPr lang="en-US" sz="1600" dirty="0" smtClean="0"/>
              <a:t>1 (indicating complete correlation between the state test score and the NWEA test score).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TABLE 6 – PERCENTAGE OF STUDENTS WHOSE PASS STATUS WAS ACCURATELY </a:t>
            </a:r>
            <a:r>
              <a:rPr lang="en-US" sz="2000" dirty="0" smtClean="0"/>
              <a:t>PREDICTED BY </a:t>
            </a:r>
            <a:r>
              <a:rPr lang="en-US" sz="2000" dirty="0" smtClean="0"/>
              <a:t>THEIR MAP PERFORMANCE USING REPORTED CUT SCORES</a:t>
            </a:r>
            <a:endParaRPr lang="en-US" sz="20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7105213" cy="506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Proficiency Report</a:t>
            </a:r>
            <a:endParaRPr lang="en-US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228" y="15240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8126643" cy="211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400800" y="1219200"/>
            <a:ext cx="1447800" cy="2438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6962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What is this Information                 telling us?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800" dirty="0" smtClean="0"/>
              <a:t>Cut Points are </a:t>
            </a:r>
            <a:r>
              <a:rPr lang="en-US" sz="2800" b="1" i="1" u="sng" dirty="0" smtClean="0"/>
              <a:t>“estimates” </a:t>
            </a:r>
          </a:p>
          <a:p>
            <a:r>
              <a:rPr lang="en-US" sz="2800" dirty="0" smtClean="0"/>
              <a:t>Probabilities related to reaching </a:t>
            </a:r>
            <a:r>
              <a:rPr lang="en-US" sz="2800" dirty="0" smtClean="0"/>
              <a:t>“meets” </a:t>
            </a:r>
            <a:r>
              <a:rPr lang="en-US" sz="2800" dirty="0" smtClean="0"/>
              <a:t>or </a:t>
            </a:r>
            <a:r>
              <a:rPr lang="en-US" sz="2800" dirty="0" smtClean="0"/>
              <a:t>“exceeds” </a:t>
            </a:r>
            <a:r>
              <a:rPr lang="en-US" sz="2800" dirty="0" smtClean="0"/>
              <a:t>levels on </a:t>
            </a:r>
            <a:r>
              <a:rPr lang="en-US" sz="2800" dirty="0" err="1" smtClean="0"/>
              <a:t>NeSA</a:t>
            </a:r>
            <a:endParaRPr lang="en-US" sz="2800" dirty="0" smtClean="0"/>
          </a:p>
          <a:p>
            <a:r>
              <a:rPr lang="en-US" sz="2800" dirty="0" smtClean="0"/>
              <a:t>Students do not always perform similarly on two tests:</a:t>
            </a:r>
          </a:p>
          <a:p>
            <a:pPr lvl="1"/>
            <a:r>
              <a:rPr lang="en-US" sz="2000" dirty="0" smtClean="0"/>
              <a:t>Motivation</a:t>
            </a:r>
          </a:p>
          <a:p>
            <a:pPr lvl="1"/>
            <a:r>
              <a:rPr lang="en-US" sz="2000" dirty="0" smtClean="0"/>
              <a:t>Physical wellbeing</a:t>
            </a:r>
          </a:p>
          <a:p>
            <a:pPr lvl="1"/>
            <a:r>
              <a:rPr lang="en-US" sz="2000" dirty="0" smtClean="0"/>
              <a:t>Emotional wellbeing</a:t>
            </a:r>
          </a:p>
          <a:p>
            <a:pPr lvl="1"/>
            <a:r>
              <a:rPr lang="en-US" sz="2000" dirty="0" smtClean="0"/>
              <a:t>Paper format vs. Computer format</a:t>
            </a:r>
          </a:p>
          <a:p>
            <a:pPr lvl="1"/>
            <a:r>
              <a:rPr lang="en-US" sz="2000" dirty="0" smtClean="0"/>
              <a:t>80-90% chance of similar scores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62435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 the PURPOSE?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sz="2800" dirty="0" smtClean="0"/>
              <a:t>Purpose is NOT for reporting</a:t>
            </a:r>
          </a:p>
          <a:p>
            <a:r>
              <a:rPr lang="en-US" sz="2800" dirty="0" smtClean="0"/>
              <a:t>Better purpose is to make some preliminary estimates of proficiency in the fall based on MAP results</a:t>
            </a:r>
          </a:p>
          <a:p>
            <a:r>
              <a:rPr lang="en-US" sz="2800" dirty="0" smtClean="0"/>
              <a:t>Mostly for internal </a:t>
            </a:r>
            <a:r>
              <a:rPr lang="en-US" sz="2800" dirty="0" smtClean="0"/>
              <a:t>use – identify students needing intervention </a:t>
            </a:r>
            <a:endParaRPr lang="en-US" sz="2800" dirty="0" smtClean="0"/>
          </a:p>
          <a:p>
            <a:r>
              <a:rPr lang="en-US" sz="2800" dirty="0" smtClean="0"/>
              <a:t>Using MAP data to report “proficiency” defeats the purpose and design of MAP assessments</a:t>
            </a:r>
          </a:p>
          <a:p>
            <a:r>
              <a:rPr lang="en-US" sz="2800" dirty="0" smtClean="0"/>
              <a:t>The Major Purpose of MAP is to describe academic </a:t>
            </a:r>
            <a:r>
              <a:rPr lang="en-US" sz="2800" dirty="0" smtClean="0"/>
              <a:t>growth – </a:t>
            </a:r>
            <a:r>
              <a:rPr lang="en-US" sz="2800" b="1" i="1" dirty="0" smtClean="0"/>
              <a:t>Report on Growth to stakeholders</a:t>
            </a:r>
            <a:endParaRPr lang="en-US" sz="2800" b="1" i="1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22584" cy="152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Reporting Growth Data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Key Reporting Metric:  </a:t>
            </a:r>
            <a:r>
              <a:rPr lang="en-US" b="1" i="1" dirty="0" smtClean="0"/>
              <a:t>Percent of students      meeting or exceeding a Growth </a:t>
            </a:r>
            <a:r>
              <a:rPr lang="en-US" b="1" i="1" dirty="0" smtClean="0"/>
              <a:t>Projection</a:t>
            </a:r>
            <a:endParaRPr lang="en-US" b="1" i="1" dirty="0" smtClean="0"/>
          </a:p>
          <a:p>
            <a:r>
              <a:rPr lang="en-US" dirty="0" smtClean="0"/>
              <a:t>Reports to Use:</a:t>
            </a:r>
          </a:p>
          <a:p>
            <a:pPr lvl="1"/>
            <a:r>
              <a:rPr lang="en-US" dirty="0" smtClean="0"/>
              <a:t>“Student Growth Summary Reports</a:t>
            </a:r>
            <a:r>
              <a:rPr lang="en-US" dirty="0" smtClean="0"/>
              <a:t>”</a:t>
            </a:r>
            <a:endParaRPr lang="en-US" dirty="0" smtClean="0"/>
          </a:p>
          <a:p>
            <a:pPr lvl="1"/>
            <a:r>
              <a:rPr lang="en-US" dirty="0" smtClean="0"/>
              <a:t>“Achievement Status &amp; Growth Reports”</a:t>
            </a:r>
          </a:p>
          <a:p>
            <a:pPr lvl="1"/>
            <a:r>
              <a:rPr lang="en-US" dirty="0" smtClean="0"/>
              <a:t>“Dynamic Reporting Suite – Summary Data”</a:t>
            </a:r>
          </a:p>
          <a:p>
            <a:pPr lvl="2"/>
            <a:r>
              <a:rPr lang="en-US" dirty="0" smtClean="0"/>
              <a:t>Correlates growth with projected proficiency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413" y="228601"/>
            <a:ext cx="193077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Sampling</a:t>
            </a:r>
            <a:endParaRPr lang="en-US" dirty="0" smtClean="0"/>
          </a:p>
          <a:p>
            <a:r>
              <a:rPr lang="en-US" dirty="0" smtClean="0"/>
              <a:t>Cut Scores: Reading &amp; Math</a:t>
            </a:r>
            <a:endParaRPr lang="en-US" dirty="0" smtClean="0"/>
          </a:p>
          <a:p>
            <a:r>
              <a:rPr lang="en-US" dirty="0" smtClean="0"/>
              <a:t>Probabilities Chart</a:t>
            </a:r>
            <a:endParaRPr lang="en-US" dirty="0" smtClean="0"/>
          </a:p>
          <a:p>
            <a:r>
              <a:rPr lang="en-US" dirty="0" smtClean="0"/>
              <a:t>Correlations (Pearson r)</a:t>
            </a:r>
          </a:p>
          <a:p>
            <a:r>
              <a:rPr lang="en-US" dirty="0" smtClean="0"/>
              <a:t>Accuracy Chart</a:t>
            </a:r>
            <a:endParaRPr lang="en-US" dirty="0" smtClean="0"/>
          </a:p>
          <a:p>
            <a:r>
              <a:rPr lang="en-US" dirty="0" smtClean="0"/>
              <a:t>Uses &amp; Misuses of this Information</a:t>
            </a:r>
          </a:p>
          <a:p>
            <a:r>
              <a:rPr lang="en-US" dirty="0" smtClean="0"/>
              <a:t>Q-N-R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Methods:  Sample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399" y="1295400"/>
          <a:ext cx="6839919" cy="2438309"/>
        </p:xfrm>
        <a:graphic>
          <a:graphicData uri="http://schemas.openxmlformats.org/drawingml/2006/table">
            <a:tbl>
              <a:tblPr/>
              <a:tblGrid>
                <a:gridCol w="1447801"/>
                <a:gridCol w="1562430"/>
                <a:gridCol w="1861111"/>
                <a:gridCol w="1968577"/>
              </a:tblGrid>
              <a:tr h="1280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Unique District Count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 Season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Unique Student Count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669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NeSA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Scores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Spring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2011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7081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42669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Times New Roman"/>
                          <a:cs typeface="Times New Roman"/>
                        </a:rPr>
                        <a:t>Total Matched</a:t>
                      </a:r>
                      <a:r>
                        <a:rPr lang="en-US" sz="24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Record Pairs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 smtClean="0">
                          <a:latin typeface="Calibri"/>
                          <a:ea typeface="Times New Roman"/>
                          <a:cs typeface="Times New Roman"/>
                        </a:rPr>
                        <a:t>7081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4038600"/>
            <a:ext cx="624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Definitions:</a:t>
            </a:r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u="sng" dirty="0" smtClean="0"/>
              <a:t>Current Season</a:t>
            </a:r>
            <a:r>
              <a:rPr lang="en-US" dirty="0" smtClean="0"/>
              <a:t>” = spring testing, used “</a:t>
            </a:r>
            <a:r>
              <a:rPr lang="en-US" dirty="0" err="1" smtClean="0"/>
              <a:t>equipercentile</a:t>
            </a:r>
            <a:r>
              <a:rPr lang="en-US" dirty="0" smtClean="0"/>
              <a:t>” method was used (50% probability of being proficient)</a:t>
            </a:r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u="sng" dirty="0" smtClean="0"/>
              <a:t>Prior Season</a:t>
            </a:r>
            <a:r>
              <a:rPr lang="en-US" dirty="0" smtClean="0"/>
              <a:t>” = fall testing, used a percent of population at the proficiency cut point method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by Grade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132896"/>
            <a:ext cx="2133600" cy="546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6400" y="35052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 sample size is 1000 per grade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4038600"/>
            <a:ext cx="144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grade has fewer students than a normal alignment study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5486400" y="4343400"/>
            <a:ext cx="1143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638800" y="5791200"/>
            <a:ext cx="1066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800600" y="4191000"/>
            <a:ext cx="762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800600" y="6324600"/>
            <a:ext cx="762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/>
          <a:p>
            <a:r>
              <a:rPr lang="en-US" sz="2400" dirty="0" smtClean="0"/>
              <a:t>TABLE SET 1 – MINIMUM ESTIMATED SAME‐SEASON (SPRING) RIT CUT </a:t>
            </a:r>
            <a:r>
              <a:rPr lang="en-US" sz="2400" dirty="0" smtClean="0"/>
              <a:t>SCORES CORRESPONDING </a:t>
            </a:r>
            <a:r>
              <a:rPr lang="en-US" sz="2400" dirty="0" smtClean="0"/>
              <a:t>TO STATE PERFORMANCE LEVELS</a:t>
            </a:r>
            <a:endParaRPr lang="en-US" sz="2400" dirty="0"/>
          </a:p>
        </p:txBody>
      </p:sp>
      <p:pic>
        <p:nvPicPr>
          <p:cNvPr id="2355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188260" cy="416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" y="5715000"/>
            <a:ext cx="8991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</a:t>
            </a:r>
            <a:r>
              <a:rPr lang="en-US" sz="1600" dirty="0" smtClean="0"/>
              <a:t>Note: the cut scores shown in this table are the </a:t>
            </a:r>
            <a:r>
              <a:rPr lang="en-US" sz="1600" b="1" dirty="0" smtClean="0"/>
              <a:t>minimum estimated scores. </a:t>
            </a:r>
            <a:r>
              <a:rPr lang="en-US" sz="1600" b="1" dirty="0" smtClean="0"/>
              <a:t>  Meeting </a:t>
            </a:r>
            <a:r>
              <a:rPr lang="en-US" sz="1600" b="1" dirty="0" smtClean="0"/>
              <a:t>the minimum MAP </a:t>
            </a:r>
            <a:r>
              <a:rPr lang="en-US" sz="1600" b="1" dirty="0" smtClean="0"/>
              <a:t>cut </a:t>
            </a:r>
            <a:r>
              <a:rPr lang="en-US" sz="1600" dirty="0" smtClean="0"/>
              <a:t>score </a:t>
            </a:r>
            <a:r>
              <a:rPr lang="en-US" sz="1600" dirty="0" smtClean="0"/>
              <a:t>corresponds to a 50% probability of achieving that performance level.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TABLE SET 1 – MINIMUM ESTIMATED SAME‐SEASON (SPRING) RIT CUT </a:t>
            </a:r>
            <a:r>
              <a:rPr lang="en-US" sz="2400" dirty="0" smtClean="0"/>
              <a:t>SCORES CORRESPONDING </a:t>
            </a:r>
            <a:r>
              <a:rPr lang="en-US" sz="2400" dirty="0" smtClean="0"/>
              <a:t>TO STATE PERFORMANCE LEVELS</a:t>
            </a:r>
            <a:endParaRPr lang="en-US" sz="2400" dirty="0"/>
          </a:p>
        </p:txBody>
      </p:sp>
      <p:pic>
        <p:nvPicPr>
          <p:cNvPr id="2252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187" y="1225062"/>
            <a:ext cx="7857813" cy="431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" y="5715000"/>
            <a:ext cx="8991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</a:t>
            </a:r>
            <a:r>
              <a:rPr lang="en-US" sz="1600" dirty="0" smtClean="0"/>
              <a:t>Note: the cut scores shown in this table are the </a:t>
            </a:r>
            <a:r>
              <a:rPr lang="en-US" sz="1600" b="1" dirty="0" smtClean="0"/>
              <a:t>minimum estimated scores. </a:t>
            </a:r>
            <a:r>
              <a:rPr lang="en-US" sz="1600" b="1" dirty="0" smtClean="0"/>
              <a:t>  Meeting </a:t>
            </a:r>
            <a:r>
              <a:rPr lang="en-US" sz="1600" b="1" dirty="0" smtClean="0"/>
              <a:t>the minimum MAP </a:t>
            </a:r>
            <a:r>
              <a:rPr lang="en-US" sz="1600" b="1" dirty="0" smtClean="0"/>
              <a:t>cut </a:t>
            </a:r>
            <a:r>
              <a:rPr lang="en-US" sz="1600" dirty="0" smtClean="0"/>
              <a:t>score </a:t>
            </a:r>
            <a:r>
              <a:rPr lang="en-US" sz="1600" dirty="0" smtClean="0"/>
              <a:t>corresponds to a 50% probability of achieving that performance level.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/>
          <a:p>
            <a:r>
              <a:rPr lang="en-US" sz="2400" dirty="0" smtClean="0"/>
              <a:t>TABLE SET 2 – MINIMUM ESTIMATED PRIOR‐SEASON (FALL) RIT CUT </a:t>
            </a:r>
            <a:r>
              <a:rPr lang="en-US" sz="2400" dirty="0" smtClean="0"/>
              <a:t>SCORESCORRESPONDING </a:t>
            </a:r>
            <a:r>
              <a:rPr lang="en-US" sz="2400" dirty="0" smtClean="0"/>
              <a:t>TO STATE PERFORMANCE LEVELS</a:t>
            </a:r>
            <a:endParaRPr lang="en-US" sz="2400" dirty="0"/>
          </a:p>
        </p:txBody>
      </p:sp>
      <p:pic>
        <p:nvPicPr>
          <p:cNvPr id="215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196" y="1295400"/>
            <a:ext cx="8042541" cy="44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TABLE SET 2 – MINIMUM ESTIMATED PRIOR‐SEASON (FALL) RIT CUT </a:t>
            </a:r>
            <a:r>
              <a:rPr lang="en-US" sz="2400" dirty="0" smtClean="0"/>
              <a:t>SCORESCORRESPONDING </a:t>
            </a:r>
            <a:r>
              <a:rPr lang="en-US" sz="2400" dirty="0" smtClean="0"/>
              <a:t>TO STATE PERFORMANCE LEVELS</a:t>
            </a:r>
            <a:endParaRPr lang="en-US" sz="2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884757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/>
          <a:p>
            <a:r>
              <a:rPr lang="en-US" sz="2400" dirty="0" smtClean="0"/>
              <a:t>TABLE SET 3 –ESTIMATED PROBABILITY OF SCORING AS PROFICIENT OR HIGHER ON </a:t>
            </a:r>
            <a:r>
              <a:rPr lang="en-US" sz="2400" dirty="0" smtClean="0"/>
              <a:t>THE STATE </a:t>
            </a:r>
            <a:r>
              <a:rPr lang="en-US" sz="2400" dirty="0" smtClean="0"/>
              <a:t>TEST IN SAME SEASON (SPRING)</a:t>
            </a:r>
            <a:endParaRPr lang="en-US" sz="24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143000"/>
            <a:ext cx="5715000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2057400"/>
            <a:ext cx="2514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This table provides the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estimated probability of passing </a:t>
            </a:r>
            <a:r>
              <a:rPr lang="en-US" sz="1400" dirty="0" smtClean="0">
                <a:solidFill>
                  <a:schemeClr val="accent1"/>
                </a:solidFill>
              </a:rPr>
              <a:t>the state </a:t>
            </a:r>
            <a:r>
              <a:rPr lang="en-US" sz="1400" dirty="0" smtClean="0">
                <a:solidFill>
                  <a:schemeClr val="accent1"/>
                </a:solidFill>
              </a:rPr>
              <a:t>test based on a MAP </a:t>
            </a:r>
            <a:r>
              <a:rPr lang="en-US" sz="1400" dirty="0" smtClean="0">
                <a:solidFill>
                  <a:schemeClr val="accent1"/>
                </a:solidFill>
              </a:rPr>
              <a:t>test score </a:t>
            </a:r>
            <a:r>
              <a:rPr lang="en-US" sz="1400" dirty="0" smtClean="0">
                <a:solidFill>
                  <a:schemeClr val="accent1"/>
                </a:solidFill>
              </a:rPr>
              <a:t>taken during that </a:t>
            </a:r>
            <a:r>
              <a:rPr lang="en-US" sz="1400" dirty="0" smtClean="0">
                <a:solidFill>
                  <a:schemeClr val="accent1"/>
                </a:solidFill>
              </a:rPr>
              <a:t>same (spring</a:t>
            </a:r>
            <a:r>
              <a:rPr lang="en-US" sz="1400" dirty="0" smtClean="0">
                <a:solidFill>
                  <a:schemeClr val="accent1"/>
                </a:solidFill>
              </a:rPr>
              <a:t>) season. Example: if a fifth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grade student scored 200 on a </a:t>
            </a:r>
            <a:r>
              <a:rPr lang="en-US" sz="1400" dirty="0" smtClean="0">
                <a:solidFill>
                  <a:schemeClr val="accent1"/>
                </a:solidFill>
              </a:rPr>
              <a:t>MAP test </a:t>
            </a:r>
            <a:r>
              <a:rPr lang="en-US" sz="1400" dirty="0" smtClean="0">
                <a:solidFill>
                  <a:schemeClr val="accent1"/>
                </a:solidFill>
              </a:rPr>
              <a:t>taken during the spring </a:t>
            </a:r>
            <a:r>
              <a:rPr lang="en-US" sz="1400" dirty="0" smtClean="0">
                <a:solidFill>
                  <a:schemeClr val="accent1"/>
                </a:solidFill>
              </a:rPr>
              <a:t>season, her/his </a:t>
            </a:r>
            <a:r>
              <a:rPr lang="en-US" sz="1400" dirty="0" smtClean="0">
                <a:solidFill>
                  <a:schemeClr val="accent1"/>
                </a:solidFill>
              </a:rPr>
              <a:t>estimated probability of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passing the state test </a:t>
            </a:r>
            <a:r>
              <a:rPr lang="en-US" sz="1400" dirty="0" smtClean="0">
                <a:solidFill>
                  <a:schemeClr val="accent1"/>
                </a:solidFill>
              </a:rPr>
              <a:t>is 17</a:t>
            </a:r>
            <a:r>
              <a:rPr lang="en-US" sz="1400" dirty="0" smtClean="0">
                <a:solidFill>
                  <a:schemeClr val="accent1"/>
                </a:solidFill>
              </a:rPr>
              <a:t>%.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562600" y="5867400"/>
            <a:ext cx="533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24200" y="5867400"/>
            <a:ext cx="533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1752600" y="4648200"/>
            <a:ext cx="1371600" cy="1219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57600" y="6019800"/>
            <a:ext cx="19050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ngsbury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Kingsbury Template</Template>
  <TotalTime>351</TotalTime>
  <Words>594</Words>
  <Application>Microsoft Office PowerPoint</Application>
  <PresentationFormat>On-screen Show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Kingsbury Template</vt:lpstr>
      <vt:lpstr>MAP/NeSA LINKING STUDY  </vt:lpstr>
      <vt:lpstr>Agenda</vt:lpstr>
      <vt:lpstr>Methods:  Sample</vt:lpstr>
      <vt:lpstr>Sample by Grade</vt:lpstr>
      <vt:lpstr>TABLE SET 1 – MINIMUM ESTIMATED SAME‐SEASON (SPRING) RIT CUT SCORES CORRESPONDING TO STATE PERFORMANCE LEVELS</vt:lpstr>
      <vt:lpstr>TABLE SET 1 – MINIMUM ESTIMATED SAME‐SEASON (SPRING) RIT CUT SCORES CORRESPONDING TO STATE PERFORMANCE LEVELS</vt:lpstr>
      <vt:lpstr>TABLE SET 2 – MINIMUM ESTIMATED PRIOR‐SEASON (FALL) RIT CUT SCORESCORRESPONDING TO STATE PERFORMANCE LEVELS</vt:lpstr>
      <vt:lpstr>TABLE SET 2 – MINIMUM ESTIMATED PRIOR‐SEASON (FALL) RIT CUT SCORESCORRESPONDING TO STATE PERFORMANCE LEVELS</vt:lpstr>
      <vt:lpstr>TABLE SET 3 –ESTIMATED PROBABILITY OF SCORING AS PROFICIENT OR HIGHER ON THE STATE TEST IN SAME SEASON (SPRING)</vt:lpstr>
      <vt:lpstr>TABLE 5 – CORRELATION COEFFICIENTS BETWEEN MAP AND STATE TEST FOR EACH GRADE AND TEST SUBJECT</vt:lpstr>
      <vt:lpstr>TABLE 6 – PERCENTAGE OF STUDENTS WHOSE PASS STATUS WAS ACCURATELY PREDICTED BY THEIR MAP PERFORMANCE USING REPORTED CUT SCORES</vt:lpstr>
      <vt:lpstr>Projected Proficiency Report</vt:lpstr>
      <vt:lpstr>What is this Information                 telling us?</vt:lpstr>
      <vt:lpstr>What is the PURPOSE?</vt:lpstr>
      <vt:lpstr>Reporting Growth Data</vt:lpstr>
    </vt:vector>
  </TitlesOfParts>
  <Company>NWEA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Readiness LINKING STUDY  </dc:title>
  <dc:creator>michael.dahlin</dc:creator>
  <cp:lastModifiedBy>dan.henderson</cp:lastModifiedBy>
  <cp:revision>47</cp:revision>
  <cp:lastPrinted>2011-08-15T02:12:59Z</cp:lastPrinted>
  <dcterms:created xsi:type="dcterms:W3CDTF">2012-01-10T17:44:05Z</dcterms:created>
  <dcterms:modified xsi:type="dcterms:W3CDTF">2012-02-21T15:01:24Z</dcterms:modified>
</cp:coreProperties>
</file>